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14"/>
  </p:notesMasterIdLst>
  <p:handoutMasterIdLst>
    <p:handoutMasterId r:id="rId15"/>
  </p:handoutMasterIdLst>
  <p:sldIdLst>
    <p:sldId id="256" r:id="rId2"/>
    <p:sldId id="259" r:id="rId3"/>
    <p:sldId id="266" r:id="rId4"/>
    <p:sldId id="267" r:id="rId5"/>
    <p:sldId id="269" r:id="rId6"/>
    <p:sldId id="270" r:id="rId7"/>
    <p:sldId id="271" r:id="rId8"/>
    <p:sldId id="268" r:id="rId9"/>
    <p:sldId id="261" r:id="rId10"/>
    <p:sldId id="263" r:id="rId11"/>
    <p:sldId id="262" r:id="rId12"/>
    <p:sldId id="265" r:id="rId13"/>
  </p:sldIdLst>
  <p:sldSz cx="9144000" cy="6858000" type="screen4x3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79261" autoAdjust="0"/>
  </p:normalViewPr>
  <p:slideViewPr>
    <p:cSldViewPr>
      <p:cViewPr varScale="1">
        <p:scale>
          <a:sx n="91" d="100"/>
          <a:sy n="91" d="100"/>
        </p:scale>
        <p:origin x="146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4" d="100"/>
          <a:sy n="64" d="100"/>
        </p:scale>
        <p:origin x="1872" y="8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handoutMaster" Target="handoutMasters/handout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143587" y="0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/>
          <a:lstStyle>
            <a:lvl1pPr algn="r">
              <a:defRPr sz="1300"/>
            </a:lvl1pPr>
          </a:lstStyle>
          <a:p>
            <a:fld id="{3E1201E6-D615-4943-8A24-E391BD3DABEA}" type="datetimeFigureOut">
              <a:rPr lang="en-US" smtClean="0"/>
              <a:t>8/9/2020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143587" y="9119474"/>
            <a:ext cx="3169920" cy="480060"/>
          </a:xfrm>
          <a:prstGeom prst="rect">
            <a:avLst/>
          </a:prstGeom>
        </p:spPr>
        <p:txBody>
          <a:bodyPr vert="horz" lIns="96661" tIns="48331" rIns="96661" bIns="48331" rtlCol="0" anchor="b"/>
          <a:lstStyle>
            <a:lvl1pPr algn="r">
              <a:defRPr sz="1300"/>
            </a:lvl1pPr>
          </a:lstStyle>
          <a:p>
            <a:fld id="{A7B085A6-FD3D-4BE4-BF81-59EB8F72944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958984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375" y="0"/>
            <a:ext cx="3170238" cy="48101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A0C1266-7B59-4DC7-BCE6-639543F8EF58}" type="datetimeFigureOut">
              <a:rPr lang="en-US" smtClean="0"/>
              <a:t>8/9/2020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497013" y="1200150"/>
            <a:ext cx="4321175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838" y="4621213"/>
            <a:ext cx="5851525" cy="377983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375" y="9120188"/>
            <a:ext cx="3170238" cy="4810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7653D1B-666E-4247-84BB-1C33C88D74B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087052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653D1B-666E-4247-84BB-1C33C88D74B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822498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653D1B-666E-4247-84BB-1C33C88D74BC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18507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7653D1B-666E-4247-84BB-1C33C88D74BC}" type="slidenum">
              <a:rPr lang="en-US" smtClean="0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27173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AF89053-0402-48CA-8F8B-BC0A7F8A16C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B0D805B-5877-43D6-A98C-F9FC17914D2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02BAF64-D685-43B4-9E84-6DEB964636A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607AC-6E13-4693-9197-49B6BFAD43A9}" type="datetimeFigureOut">
              <a:rPr lang="en-US" smtClean="0"/>
              <a:pPr/>
              <a:t>8/9/2020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C572386-2BF4-4044-97CD-85B8889448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E9D7CDF-6700-4568-87DA-E6C5265B56C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A945-2F6F-41B3-8726-6FEEA89654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3915431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A3CC31-E895-4B4C-BE88-5EB5BBF872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06FBEFA-1476-4FCA-8D40-FF70C034F9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A41F787-F981-4793-8A0F-E04B9BF479E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607AC-6E13-4693-9197-49B6BFAD43A9}" type="datetimeFigureOut">
              <a:rPr lang="en-US" smtClean="0"/>
              <a:pPr/>
              <a:t>8/9/2020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8969654-0976-4B3F-AF7E-9E4F6BBECB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9DED235-9124-4E5B-8357-E74BA3A5E8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A945-2F6F-41B3-8726-6FEEA89654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278162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24BAEFB-9A6A-427D-9C29-5D01A21CF6A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21F2564-12BF-41ED-AA04-8441E307CE4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37CA123-2DE3-4AA9-A071-8C3C0D3218D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607AC-6E13-4693-9197-49B6BFAD43A9}" type="datetimeFigureOut">
              <a:rPr lang="en-US" smtClean="0"/>
              <a:pPr/>
              <a:t>8/9/2020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DE3BBB2-F15A-4C88-AC6E-C81CC94094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CCCCAA9-BD09-43F3-9946-48E041B86D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A945-2F6F-41B3-8726-6FEEA89654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9404977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0A4B6E-BD86-4B5F-8277-04F424A194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93AF5B1-BE96-4753-B0A3-3F8F205DD63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D15B250-18C9-45B3-B7EF-7F1CF6CC8F5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607AC-6E13-4693-9197-49B6BFAD43A9}" type="datetimeFigureOut">
              <a:rPr lang="en-US" smtClean="0"/>
              <a:pPr/>
              <a:t>8/9/2020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31FAC16-F1F5-4B74-85D3-CF42C29738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3101FCD-167D-4BE8-A110-840484A11EF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A945-2F6F-41B3-8726-6FEEA89654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920648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3EFF68-62DB-439C-9427-B0F79467BF3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6A49DC-1F07-4638-9082-04A6CC40A6C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1C498B9-9F29-4C26-9EF3-BBA607E082A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607AC-6E13-4693-9197-49B6BFAD43A9}" type="datetimeFigureOut">
              <a:rPr lang="en-US" smtClean="0"/>
              <a:pPr/>
              <a:t>8/9/2020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E418EC-85B4-47E3-8566-747B4118539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AD2BCB-54F5-4753-9402-C83D25B522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A945-2F6F-41B3-8726-6FEEA89654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1555949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91D08B-A5E2-44C1-AB84-CB7B4C880F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2EBCFD1-ED18-4698-83D0-D3CD0853D2E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F251D6AC-3B2C-4835-96E5-15F568F125A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A5091D9-D263-4764-974B-A7DD69178E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607AC-6E13-4693-9197-49B6BFAD43A9}" type="datetimeFigureOut">
              <a:rPr lang="en-US" smtClean="0"/>
              <a:pPr/>
              <a:t>8/9/2020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AC1B067-4DDB-40AF-9442-CD704F7CD9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4509B-2E1D-46D1-80B6-56CCC757E1A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A945-2F6F-41B3-8726-6FEEA89654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646252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A6AFF6F-500B-4CD7-9301-EFDDF4D69B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0257FA-EAE8-4310-932B-47740415710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E24211B-3128-4014-91D8-D11C6782A39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AAF5432-2351-4751-BC1A-F14212A529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D8BC8AE-4AC5-47F1-BCFE-8B93CF3BF96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10CB5E-9555-4322-882D-1C7E89713B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607AC-6E13-4693-9197-49B6BFAD43A9}" type="datetimeFigureOut">
              <a:rPr lang="en-US" smtClean="0"/>
              <a:pPr/>
              <a:t>8/9/2020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8951724-1FB6-4805-B71C-C0E688CFCC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3028B483-2525-4F1F-9833-65821EA2A2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A945-2F6F-41B3-8726-6FEEA89654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185671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B1B9718-3788-48D8-B232-9EDA7B1804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CABA4EC-08CB-4A7A-B2F5-08D73B0480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607AC-6E13-4693-9197-49B6BFAD43A9}" type="datetimeFigureOut">
              <a:rPr lang="en-US" smtClean="0"/>
              <a:pPr/>
              <a:t>8/9/2020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6ECD05D-3EDD-43EF-90DB-BA8C7FB0D5B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0C28FBC-7A37-4C8D-A73B-A353981DE9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A945-2F6F-41B3-8726-6FEEA89654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382596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84D6243-23CD-4947-ACF0-8FB58F0160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607AC-6E13-4693-9197-49B6BFAD43A9}" type="datetimeFigureOut">
              <a:rPr lang="en-US" smtClean="0"/>
              <a:pPr/>
              <a:t>8/9/2020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F78E065-6449-4EFB-8CBC-A7A09EEB8B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F541D6-5F1C-4FE0-AB44-320382216BE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A945-2F6F-41B3-8726-6FEEA89654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776566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88D4707-3849-4AC9-81D5-6798A9B123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BB8630C-4597-475F-A03B-48DDCDFA375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8FA4F6D-19CD-443D-AE67-4D13F707370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D4B2ECCA-E024-447C-AF32-B27303BE07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607AC-6E13-4693-9197-49B6BFAD43A9}" type="datetimeFigureOut">
              <a:rPr lang="en-US" smtClean="0"/>
              <a:pPr/>
              <a:t>8/9/2020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E19C5D7-45FF-4FD3-9049-873796A52B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E36D037-3651-4954-BB6B-5D78D088514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A945-2F6F-41B3-8726-6FEEA89654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89511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C65ED8-8326-43D7-9178-098A3C4431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A56EFE1-7224-456F-ACFC-AEA71B610D9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4EA6E47C-CD93-479D-BD8B-D1C228FCCC4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E3EE746-A465-4C73-8295-7A0D6888FD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E607AC-6E13-4693-9197-49B6BFAD43A9}" type="datetimeFigureOut">
              <a:rPr lang="en-US" smtClean="0"/>
              <a:pPr/>
              <a:t>8/9/2020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6A338AB-C999-472F-93FF-EE6703B3BD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1D7DCC4-9A09-4FDD-8653-4446AFAACE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33A945-2F6F-41B3-8726-6FEEA89654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24637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81DE53A8-362D-4663-B1C0-DE42AC6E4BE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22BC55-6764-4FDC-8A62-38AC8E6F827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7D540B8-D80F-40CC-B788-8A441A65F94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E607AC-6E13-4693-9197-49B6BFAD43A9}" type="datetimeFigureOut">
              <a:rPr lang="en-US" smtClean="0"/>
              <a:pPr/>
              <a:t>8/9/2020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D0E79F7-43EF-407C-B5E3-CE5B9FE4152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586C028-DF9E-4E60-9789-D812753FE999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033A945-2F6F-41B3-8726-6FEEA8965448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520663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5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Informational Reports</a:t>
            </a:r>
          </a:p>
        </p:txBody>
      </p:sp>
      <p:sp>
        <p:nvSpPr>
          <p:cNvPr id="9" name="Subtitle 8">
            <a:extLst>
              <a:ext uri="{FF2B5EF4-FFF2-40B4-BE49-F238E27FC236}">
                <a16:creationId xmlns:a16="http://schemas.microsoft.com/office/drawing/2014/main" id="{447A60E7-A792-48D8-87AE-33C7B61CAA41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Discussion – progress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Explain what you have accomplished. You need to be clear and correct in this section so that your reader is not misled.</a:t>
            </a:r>
          </a:p>
          <a:p>
            <a:r>
              <a:rPr lang="en-US" dirty="0"/>
              <a:t>Narrate each task thoroughly</a:t>
            </a:r>
          </a:p>
          <a:p>
            <a:pPr lvl="1"/>
            <a:r>
              <a:rPr lang="en-US" dirty="0"/>
              <a:t>Work accomplished</a:t>
            </a:r>
          </a:p>
          <a:p>
            <a:pPr lvl="1"/>
            <a:r>
              <a:rPr lang="en-US" dirty="0"/>
              <a:t>Progress expected</a:t>
            </a:r>
          </a:p>
          <a:p>
            <a:pPr lvl="1"/>
            <a:r>
              <a:rPr lang="en-US" dirty="0"/>
              <a:t>Problems encountered</a:t>
            </a:r>
          </a:p>
          <a:p>
            <a:pPr lvl="2"/>
            <a:r>
              <a:rPr lang="en-US" dirty="0"/>
              <a:t>Discuss solutions or ask for help</a:t>
            </a:r>
          </a:p>
          <a:p>
            <a:r>
              <a:rPr lang="en-US" dirty="0"/>
              <a:t>Use complete sentences</a:t>
            </a:r>
          </a:p>
          <a:p>
            <a:r>
              <a:rPr lang="en-US" dirty="0"/>
              <a:t>Do not include “empty” sections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71500" y="557784"/>
            <a:ext cx="3314700" cy="4956048"/>
          </a:xfrm>
        </p:spPr>
        <p:txBody>
          <a:bodyPr/>
          <a:lstStyle/>
          <a:p>
            <a:r>
              <a:rPr lang="en-US" dirty="0"/>
              <a:t>Organization – progress report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2"/>
          </p:nvPr>
        </p:nvSpPr>
        <p:spPr>
          <a:xfrm>
            <a:off x="3886200" y="304800"/>
            <a:ext cx="4684014" cy="2977519"/>
          </a:xfrm>
          <a:ln>
            <a:solidFill>
              <a:schemeClr val="tx1"/>
            </a:solidFill>
          </a:ln>
        </p:spPr>
        <p:txBody>
          <a:bodyPr>
            <a:noAutofit/>
          </a:bodyPr>
          <a:lstStyle/>
          <a:p>
            <a:r>
              <a:rPr lang="en-US" dirty="0"/>
              <a:t>Work Accomplished</a:t>
            </a:r>
          </a:p>
          <a:p>
            <a:pPr lvl="1"/>
            <a:r>
              <a:rPr lang="en-US" dirty="0"/>
              <a:t>Task 1</a:t>
            </a:r>
          </a:p>
          <a:p>
            <a:pPr lvl="1"/>
            <a:r>
              <a:rPr lang="en-US" dirty="0"/>
              <a:t>Task 2</a:t>
            </a:r>
          </a:p>
          <a:p>
            <a:r>
              <a:rPr lang="en-US" dirty="0"/>
              <a:t>Progress Expected</a:t>
            </a:r>
          </a:p>
          <a:p>
            <a:pPr lvl="1"/>
            <a:r>
              <a:rPr lang="en-US" dirty="0"/>
              <a:t>Task 1</a:t>
            </a:r>
          </a:p>
          <a:p>
            <a:pPr lvl="1"/>
            <a:r>
              <a:rPr lang="en-US" dirty="0"/>
              <a:t>Task 2</a:t>
            </a:r>
          </a:p>
          <a:p>
            <a:r>
              <a:rPr lang="en-US" dirty="0"/>
              <a:t>Problems Encountered</a:t>
            </a:r>
          </a:p>
          <a:p>
            <a:pPr lvl="1"/>
            <a:r>
              <a:rPr lang="en-US" dirty="0"/>
              <a:t>Task 1</a:t>
            </a:r>
          </a:p>
          <a:p>
            <a:pPr lvl="1"/>
            <a:r>
              <a:rPr lang="en-US" dirty="0"/>
              <a:t>Task 2</a:t>
            </a:r>
          </a:p>
        </p:txBody>
      </p:sp>
      <p:sp>
        <p:nvSpPr>
          <p:cNvPr id="16" name="Content Placeholder 15"/>
          <p:cNvSpPr>
            <a:spLocks noGrp="1"/>
          </p:cNvSpPr>
          <p:nvPr>
            <p:ph sz="quarter" idx="4"/>
          </p:nvPr>
        </p:nvSpPr>
        <p:spPr>
          <a:xfrm>
            <a:off x="3886200" y="3581400"/>
            <a:ext cx="4684014" cy="2843680"/>
          </a:xfrm>
          <a:ln>
            <a:solidFill>
              <a:schemeClr val="tx1"/>
            </a:solidFill>
          </a:ln>
        </p:spPr>
        <p:txBody>
          <a:bodyPr>
            <a:normAutofit/>
          </a:bodyPr>
          <a:lstStyle/>
          <a:p>
            <a:r>
              <a:rPr lang="en-US" dirty="0"/>
              <a:t>Task 1</a:t>
            </a:r>
          </a:p>
          <a:p>
            <a:pPr lvl="1"/>
            <a:r>
              <a:rPr lang="en-US" dirty="0"/>
              <a:t>     Work Accomplished</a:t>
            </a:r>
          </a:p>
          <a:p>
            <a:pPr lvl="1"/>
            <a:r>
              <a:rPr lang="en-US" dirty="0"/>
              <a:t>     Progress Expected</a:t>
            </a:r>
          </a:p>
          <a:p>
            <a:pPr lvl="1"/>
            <a:r>
              <a:rPr lang="en-US" dirty="0"/>
              <a:t>     Problems</a:t>
            </a:r>
          </a:p>
          <a:p>
            <a:r>
              <a:rPr lang="en-US" dirty="0"/>
              <a:t>Task 2</a:t>
            </a:r>
          </a:p>
          <a:p>
            <a:pPr lvl="1"/>
            <a:r>
              <a:rPr lang="en-US" dirty="0"/>
              <a:t>     Work Accomplished</a:t>
            </a:r>
          </a:p>
          <a:p>
            <a:pPr lvl="1"/>
            <a:r>
              <a:rPr lang="en-US" dirty="0"/>
              <a:t>     Progress Expected</a:t>
            </a:r>
          </a:p>
          <a:p>
            <a:pPr lvl="1"/>
            <a:r>
              <a:rPr lang="en-US" dirty="0"/>
              <a:t>     Problems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Conclusion – progress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Overall progress</a:t>
            </a:r>
          </a:p>
          <a:p>
            <a:r>
              <a:rPr lang="en-US" dirty="0"/>
              <a:t>Ability to make deadline</a:t>
            </a:r>
          </a:p>
          <a:p>
            <a:r>
              <a:rPr lang="en-US" dirty="0"/>
              <a:t>Offer to answer questions or concerns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are informational reports?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Purpose is always to inform</a:t>
            </a:r>
          </a:p>
          <a:p>
            <a:r>
              <a:rPr lang="en-US" dirty="0"/>
              <a:t>Always know </a:t>
            </a:r>
          </a:p>
          <a:p>
            <a:pPr lvl="1"/>
            <a:r>
              <a:rPr lang="en-US" dirty="0"/>
              <a:t>The audience</a:t>
            </a:r>
          </a:p>
          <a:p>
            <a:pPr lvl="1"/>
            <a:r>
              <a:rPr lang="en-US" dirty="0"/>
              <a:t>Your role</a:t>
            </a:r>
          </a:p>
          <a:p>
            <a:pPr lvl="1"/>
            <a:r>
              <a:rPr lang="en-US" dirty="0"/>
              <a:t>The desired effect </a:t>
            </a:r>
          </a:p>
          <a:p>
            <a:r>
              <a:rPr lang="en-US" dirty="0"/>
              <a:t>Types of informational reports</a:t>
            </a:r>
          </a:p>
          <a:p>
            <a:pPr lvl="1"/>
            <a:r>
              <a:rPr lang="en-US" dirty="0"/>
              <a:t>Directives</a:t>
            </a:r>
          </a:p>
          <a:p>
            <a:pPr lvl="1"/>
            <a:r>
              <a:rPr lang="en-US" dirty="0"/>
              <a:t>Field reports</a:t>
            </a:r>
          </a:p>
          <a:p>
            <a:pPr lvl="1"/>
            <a:r>
              <a:rPr lang="en-US" dirty="0"/>
              <a:t>Incident reports</a:t>
            </a:r>
          </a:p>
          <a:p>
            <a:pPr lvl="1"/>
            <a:r>
              <a:rPr lang="en-US" dirty="0"/>
              <a:t>Minutes</a:t>
            </a:r>
          </a:p>
          <a:p>
            <a:pPr lvl="1"/>
            <a:r>
              <a:rPr lang="en-US" dirty="0"/>
              <a:t>Lab reports</a:t>
            </a:r>
          </a:p>
          <a:p>
            <a:pPr lvl="1"/>
            <a:r>
              <a:rPr lang="en-US" dirty="0"/>
              <a:t>Progress or status reports</a:t>
            </a:r>
          </a:p>
          <a:p>
            <a:pPr lvl="1"/>
            <a:endParaRPr lang="en-U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Directives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Always from a place of authority</a:t>
            </a:r>
          </a:p>
          <a:p>
            <a:r>
              <a:rPr lang="en-US" dirty="0"/>
              <a:t>To instruct</a:t>
            </a:r>
          </a:p>
          <a:p>
            <a:r>
              <a:rPr lang="en-US" dirty="0"/>
              <a:t>To clarify</a:t>
            </a:r>
          </a:p>
          <a:p>
            <a:r>
              <a:rPr lang="en-US" dirty="0"/>
              <a:t>To persuade</a:t>
            </a:r>
          </a:p>
          <a:p>
            <a:r>
              <a:rPr lang="en-US" dirty="0"/>
              <a:t>To document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688098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Field reports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Always from expert observations</a:t>
            </a:r>
          </a:p>
          <a:p>
            <a:r>
              <a:rPr lang="en-US" dirty="0"/>
              <a:t>Always to an informed audience</a:t>
            </a:r>
          </a:p>
          <a:p>
            <a:r>
              <a:rPr lang="en-US" dirty="0"/>
              <a:t>Used to </a:t>
            </a:r>
          </a:p>
          <a:p>
            <a:pPr lvl="1"/>
            <a:r>
              <a:rPr lang="en-US" dirty="0"/>
              <a:t>Describe</a:t>
            </a:r>
          </a:p>
          <a:p>
            <a:pPr lvl="1"/>
            <a:r>
              <a:rPr lang="en-US" dirty="0"/>
              <a:t>Explain</a:t>
            </a:r>
          </a:p>
          <a:p>
            <a:pPr lvl="1"/>
            <a:r>
              <a:rPr lang="en-US" dirty="0"/>
              <a:t>Document</a:t>
            </a:r>
          </a:p>
          <a:p>
            <a:pPr lvl="1"/>
            <a:r>
              <a:rPr lang="en-US" dirty="0"/>
              <a:t>And, sometimes, recommend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687746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Incident reports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To document an incident</a:t>
            </a:r>
          </a:p>
          <a:p>
            <a:r>
              <a:rPr lang="en-US" dirty="0"/>
              <a:t>Usually within a form</a:t>
            </a:r>
          </a:p>
          <a:p>
            <a:r>
              <a:rPr lang="en-US" dirty="0"/>
              <a:t>Necessary information</a:t>
            </a:r>
          </a:p>
          <a:p>
            <a:pPr lvl="1"/>
            <a:r>
              <a:rPr lang="en-US" dirty="0"/>
              <a:t>Date of incident</a:t>
            </a:r>
          </a:p>
          <a:p>
            <a:pPr lvl="1"/>
            <a:r>
              <a:rPr lang="en-US" dirty="0"/>
              <a:t>Who was involved</a:t>
            </a:r>
          </a:p>
          <a:p>
            <a:pPr lvl="1"/>
            <a:r>
              <a:rPr lang="en-US" dirty="0"/>
              <a:t>Who observed</a:t>
            </a:r>
          </a:p>
          <a:p>
            <a:pPr lvl="1"/>
            <a:r>
              <a:rPr lang="en-US" dirty="0"/>
              <a:t>What happened</a:t>
            </a:r>
          </a:p>
          <a:p>
            <a:pPr lvl="1"/>
            <a:r>
              <a:rPr lang="en-US" dirty="0"/>
              <a:t>Why (in unbiased terms)</a:t>
            </a:r>
          </a:p>
          <a:p>
            <a:pPr lvl="2"/>
            <a:r>
              <a:rPr lang="en-US" dirty="0"/>
              <a:t>Simple observation</a:t>
            </a:r>
          </a:p>
          <a:p>
            <a:pPr lvl="2"/>
            <a:r>
              <a:rPr lang="en-US" dirty="0"/>
              <a:t>Complex investigation </a:t>
            </a:r>
          </a:p>
          <a:p>
            <a:pPr lvl="1"/>
            <a:r>
              <a:rPr lang="en-US" dirty="0"/>
              <a:t>What has been done to follow up</a:t>
            </a:r>
          </a:p>
          <a:p>
            <a:pPr lvl="1"/>
            <a:r>
              <a:rPr lang="en-US" dirty="0"/>
              <a:t>What will be done to follow up</a:t>
            </a:r>
          </a:p>
        </p:txBody>
      </p:sp>
    </p:spTree>
    <p:extLst>
      <p:ext uri="{BB962C8B-B14F-4D97-AF65-F5344CB8AC3E}">
        <p14:creationId xmlns:p14="http://schemas.microsoft.com/office/powerpoint/2010/main" val="96798480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Minutes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/>
              <a:t>Usually using a template</a:t>
            </a:r>
          </a:p>
          <a:p>
            <a:r>
              <a:rPr lang="en-US" dirty="0"/>
              <a:t>From a member present</a:t>
            </a:r>
          </a:p>
          <a:p>
            <a:r>
              <a:rPr lang="en-US" dirty="0"/>
              <a:t>Always objective </a:t>
            </a:r>
          </a:p>
          <a:p>
            <a:pPr lvl="1"/>
            <a:r>
              <a:rPr lang="en-US" dirty="0"/>
              <a:t>free from opinion or perspective</a:t>
            </a:r>
          </a:p>
          <a:p>
            <a:r>
              <a:rPr lang="en-US" dirty="0"/>
              <a:t>To members present for recall</a:t>
            </a:r>
          </a:p>
          <a:p>
            <a:r>
              <a:rPr lang="en-US" dirty="0"/>
              <a:t>To members absent to inform</a:t>
            </a:r>
          </a:p>
          <a:p>
            <a:r>
              <a:rPr lang="en-US" dirty="0"/>
              <a:t>Necessary information:</a:t>
            </a:r>
          </a:p>
          <a:p>
            <a:pPr lvl="1"/>
            <a:r>
              <a:rPr lang="en-US" dirty="0"/>
              <a:t>Date</a:t>
            </a:r>
          </a:p>
          <a:p>
            <a:pPr lvl="1"/>
            <a:r>
              <a:rPr lang="en-US" dirty="0"/>
              <a:t>Time</a:t>
            </a:r>
          </a:p>
          <a:p>
            <a:pPr lvl="1"/>
            <a:r>
              <a:rPr lang="en-US" dirty="0"/>
              <a:t>Location</a:t>
            </a:r>
          </a:p>
          <a:p>
            <a:pPr lvl="1"/>
            <a:r>
              <a:rPr lang="en-US" dirty="0"/>
              <a:t>Called by</a:t>
            </a:r>
          </a:p>
          <a:p>
            <a:pPr lvl="1"/>
            <a:r>
              <a:rPr lang="en-US" dirty="0"/>
              <a:t>Attending</a:t>
            </a:r>
          </a:p>
          <a:p>
            <a:pPr lvl="1"/>
            <a:r>
              <a:rPr lang="en-US" dirty="0"/>
              <a:t>Note taker</a:t>
            </a:r>
          </a:p>
          <a:p>
            <a:pPr lvl="1"/>
            <a:r>
              <a:rPr lang="en-US" dirty="0"/>
              <a:t>Agenda items</a:t>
            </a:r>
          </a:p>
          <a:p>
            <a:pPr lvl="2"/>
            <a:r>
              <a:rPr lang="en-US" dirty="0"/>
              <a:t>Main points of discussion</a:t>
            </a:r>
          </a:p>
          <a:p>
            <a:pPr lvl="2"/>
            <a:r>
              <a:rPr lang="en-US" dirty="0"/>
              <a:t>Person leading discussion</a:t>
            </a:r>
          </a:p>
          <a:p>
            <a:pPr lvl="2"/>
            <a:r>
              <a:rPr lang="en-US" dirty="0"/>
              <a:t>Action items</a:t>
            </a:r>
          </a:p>
          <a:p>
            <a:pPr lvl="2"/>
            <a:r>
              <a:rPr lang="en-US" dirty="0"/>
              <a:t>Deadline</a:t>
            </a:r>
          </a:p>
          <a:p>
            <a:pPr lvl="2"/>
            <a:endParaRPr lang="en-US" dirty="0"/>
          </a:p>
          <a:p>
            <a:pPr lvl="1"/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84724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Lab reports</a:t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371600"/>
            <a:ext cx="4267200" cy="5029199"/>
          </a:xfrm>
        </p:spPr>
        <p:txBody>
          <a:bodyPr>
            <a:normAutofit fontScale="85000" lnSpcReduction="20000"/>
          </a:bodyPr>
          <a:lstStyle/>
          <a:p>
            <a:r>
              <a:rPr lang="en-US" dirty="0"/>
              <a:t>Always uses passive voice</a:t>
            </a:r>
          </a:p>
          <a:p>
            <a:pPr lvl="1"/>
            <a:r>
              <a:rPr lang="en-US" dirty="0"/>
              <a:t>The direct object receives the action</a:t>
            </a:r>
          </a:p>
          <a:p>
            <a:pPr lvl="2"/>
            <a:r>
              <a:rPr lang="en-US" dirty="0"/>
              <a:t>The beaker was filled with water</a:t>
            </a:r>
          </a:p>
          <a:p>
            <a:pPr lvl="1"/>
            <a:r>
              <a:rPr lang="en-US" dirty="0"/>
              <a:t>No first person</a:t>
            </a:r>
          </a:p>
          <a:p>
            <a:r>
              <a:rPr lang="en-US" dirty="0"/>
              <a:t>Relies heavily on lab notes</a:t>
            </a:r>
          </a:p>
          <a:p>
            <a:pPr lvl="1"/>
            <a:r>
              <a:rPr lang="en-US" dirty="0"/>
              <a:t>Get into the habit of taking lab notes!</a:t>
            </a:r>
          </a:p>
          <a:p>
            <a:pPr lvl="1"/>
            <a:r>
              <a:rPr lang="en-US" dirty="0"/>
              <a:t>Equations</a:t>
            </a:r>
          </a:p>
          <a:p>
            <a:pPr lvl="1"/>
            <a:r>
              <a:rPr lang="en-US" dirty="0"/>
              <a:t>Questions</a:t>
            </a:r>
          </a:p>
          <a:p>
            <a:pPr lvl="1"/>
            <a:r>
              <a:rPr lang="en-US" dirty="0"/>
              <a:t>Actions</a:t>
            </a:r>
          </a:p>
          <a:p>
            <a:r>
              <a:rPr lang="en-US" dirty="0"/>
              <a:t>The audience is other scientists</a:t>
            </a:r>
          </a:p>
          <a:p>
            <a:pPr lvl="1"/>
            <a:r>
              <a:rPr lang="en-US" dirty="0"/>
              <a:t>Structure, conciseness, and clarity are key</a:t>
            </a:r>
          </a:p>
          <a:p>
            <a:pPr lvl="1"/>
            <a:r>
              <a:rPr lang="en-US" dirty="0"/>
              <a:t>Not read linearly, so structure must be followed </a:t>
            </a:r>
          </a:p>
          <a:p>
            <a:r>
              <a:rPr lang="en-US" dirty="0"/>
              <a:t>Structure</a:t>
            </a:r>
          </a:p>
          <a:p>
            <a:pPr lvl="1"/>
            <a:r>
              <a:rPr lang="en-US" dirty="0"/>
              <a:t>Descriptive and explicit title</a:t>
            </a:r>
          </a:p>
          <a:p>
            <a:pPr lvl="2"/>
            <a:r>
              <a:rPr lang="en-US" dirty="0"/>
              <a:t>Clear, not creative</a:t>
            </a:r>
          </a:p>
          <a:p>
            <a:pPr lvl="1"/>
            <a:r>
              <a:rPr lang="en-US" dirty="0"/>
              <a:t>Abstract</a:t>
            </a:r>
          </a:p>
          <a:p>
            <a:pPr lvl="2"/>
            <a:r>
              <a:rPr lang="en-US" dirty="0"/>
              <a:t>Not always required</a:t>
            </a:r>
          </a:p>
          <a:p>
            <a:pPr lvl="2"/>
            <a:r>
              <a:rPr lang="en-US" dirty="0"/>
              <a:t>Helps the reader find relevant information</a:t>
            </a:r>
          </a:p>
          <a:p>
            <a:pPr lvl="2"/>
            <a:r>
              <a:rPr lang="en-US" dirty="0"/>
              <a:t>Includes</a:t>
            </a:r>
          </a:p>
          <a:p>
            <a:pPr lvl="3"/>
            <a:r>
              <a:rPr lang="en-US" dirty="0"/>
              <a:t>Purpose of the experiment</a:t>
            </a:r>
          </a:p>
          <a:p>
            <a:pPr lvl="3"/>
            <a:r>
              <a:rPr lang="en-US" dirty="0"/>
              <a:t>Approach used in the experiment</a:t>
            </a:r>
          </a:p>
          <a:p>
            <a:pPr lvl="3"/>
            <a:r>
              <a:rPr lang="en-US" dirty="0"/>
              <a:t>Significance of the experiment</a:t>
            </a:r>
          </a:p>
        </p:txBody>
      </p:sp>
      <p:sp>
        <p:nvSpPr>
          <p:cNvPr id="10" name="Content Placeholder 9">
            <a:extLst>
              <a:ext uri="{FF2B5EF4-FFF2-40B4-BE49-F238E27FC236}">
                <a16:creationId xmlns:a16="http://schemas.microsoft.com/office/drawing/2014/main" id="{2E2323CB-A4F5-4DCD-8789-0317BDC510D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4629150" y="1371600"/>
            <a:ext cx="4057650" cy="5029199"/>
          </a:xfrm>
        </p:spPr>
        <p:txBody>
          <a:bodyPr>
            <a:normAutofit fontScale="85000" lnSpcReduction="20000"/>
          </a:bodyPr>
          <a:lstStyle/>
          <a:p>
            <a:pPr lvl="1"/>
            <a:r>
              <a:rPr lang="en-US" dirty="0"/>
              <a:t>Introduction</a:t>
            </a:r>
          </a:p>
          <a:p>
            <a:pPr lvl="2"/>
            <a:r>
              <a:rPr lang="en-US" dirty="0"/>
              <a:t>Moves from general to specific</a:t>
            </a:r>
          </a:p>
          <a:p>
            <a:pPr lvl="3"/>
            <a:r>
              <a:rPr lang="en-US" dirty="0"/>
              <a:t>Establishes the context of the experiment</a:t>
            </a:r>
          </a:p>
          <a:p>
            <a:pPr lvl="3"/>
            <a:r>
              <a:rPr lang="en-US" dirty="0"/>
              <a:t>Addresses background, secondary research, and concepts that impact the experiment</a:t>
            </a:r>
          </a:p>
          <a:p>
            <a:pPr lvl="3"/>
            <a:r>
              <a:rPr lang="en-US" dirty="0"/>
              <a:t>Directly addresses the singular purpose of the experiment</a:t>
            </a:r>
          </a:p>
          <a:p>
            <a:pPr lvl="1"/>
            <a:r>
              <a:rPr lang="en-US" dirty="0"/>
              <a:t>Method and materials</a:t>
            </a:r>
          </a:p>
          <a:p>
            <a:pPr lvl="2"/>
            <a:r>
              <a:rPr lang="en-US" dirty="0"/>
              <a:t>What is being done</a:t>
            </a:r>
          </a:p>
          <a:p>
            <a:pPr lvl="2"/>
            <a:r>
              <a:rPr lang="en-US" dirty="0"/>
              <a:t>What is being used</a:t>
            </a:r>
          </a:p>
          <a:p>
            <a:pPr lvl="2"/>
            <a:r>
              <a:rPr lang="en-US" dirty="0"/>
              <a:t>Often provided in a science classes (state the experiment was completed as assigned)</a:t>
            </a:r>
          </a:p>
          <a:p>
            <a:pPr lvl="2"/>
            <a:r>
              <a:rPr lang="en-US" dirty="0"/>
              <a:t>Note any issues here</a:t>
            </a:r>
          </a:p>
          <a:p>
            <a:pPr lvl="1"/>
            <a:r>
              <a:rPr lang="en-US" dirty="0"/>
              <a:t>Results</a:t>
            </a:r>
          </a:p>
          <a:p>
            <a:pPr lvl="2"/>
            <a:r>
              <a:rPr lang="en-US" dirty="0"/>
              <a:t>The data derived from the experiment</a:t>
            </a:r>
          </a:p>
          <a:p>
            <a:pPr lvl="2"/>
            <a:r>
              <a:rPr lang="en-US" dirty="0"/>
              <a:t>Always in past tense</a:t>
            </a:r>
          </a:p>
          <a:p>
            <a:pPr lvl="2"/>
            <a:r>
              <a:rPr lang="en-US" dirty="0"/>
              <a:t>No conclusions in this section</a:t>
            </a:r>
          </a:p>
          <a:p>
            <a:pPr lvl="1"/>
            <a:r>
              <a:rPr lang="en-US" dirty="0"/>
              <a:t>Discussion</a:t>
            </a:r>
          </a:p>
          <a:p>
            <a:pPr lvl="2"/>
            <a:r>
              <a:rPr lang="en-US" dirty="0"/>
              <a:t>Conclusions and discussions of meaning</a:t>
            </a:r>
          </a:p>
          <a:p>
            <a:pPr lvl="2"/>
            <a:r>
              <a:rPr lang="en-US" dirty="0"/>
              <a:t>Further questions</a:t>
            </a:r>
          </a:p>
          <a:p>
            <a:pPr lvl="2"/>
            <a:r>
              <a:rPr lang="en-US" dirty="0"/>
              <a:t>Address inconclusive data</a:t>
            </a:r>
          </a:p>
        </p:txBody>
      </p:sp>
    </p:spTree>
    <p:extLst>
      <p:ext uri="{BB962C8B-B14F-4D97-AF65-F5344CB8AC3E}">
        <p14:creationId xmlns:p14="http://schemas.microsoft.com/office/powerpoint/2010/main" val="153181422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Progress or status reports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To a familiar audience</a:t>
            </a:r>
          </a:p>
          <a:p>
            <a:r>
              <a:rPr lang="en-US" dirty="0"/>
              <a:t>To document progress</a:t>
            </a:r>
          </a:p>
          <a:p>
            <a:r>
              <a:rPr lang="en-US" dirty="0"/>
              <a:t>To satisfy supervisors’ need to know</a:t>
            </a:r>
          </a:p>
          <a:p>
            <a:r>
              <a:rPr lang="en-US" dirty="0"/>
              <a:t>To get permission on changes</a:t>
            </a:r>
          </a:p>
          <a:p>
            <a:r>
              <a:rPr lang="en-US" dirty="0"/>
              <a:t>To alert supervisors to potential problems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7022766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– progress report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introduction of a progress report should :</a:t>
            </a:r>
          </a:p>
          <a:p>
            <a:pPr lvl="1"/>
            <a:r>
              <a:rPr lang="en-US" dirty="0"/>
              <a:t>Identify the document as a progress report</a:t>
            </a:r>
          </a:p>
          <a:p>
            <a:pPr lvl="1"/>
            <a:r>
              <a:rPr lang="en-US" dirty="0"/>
              <a:t>Describe your project or assigned work</a:t>
            </a:r>
          </a:p>
          <a:p>
            <a:pPr lvl="1"/>
            <a:r>
              <a:rPr lang="en-US" dirty="0"/>
              <a:t>State that you are describing the progress made since your last progress report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3552</TotalTime>
  <Words>535</Words>
  <Application>Microsoft Office PowerPoint</Application>
  <PresentationFormat>On-screen Show (4:3)</PresentationFormat>
  <Paragraphs>149</Paragraphs>
  <Slides>12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Office Theme</vt:lpstr>
      <vt:lpstr>Informational Reports</vt:lpstr>
      <vt:lpstr>What are informational reports?</vt:lpstr>
      <vt:lpstr>Directives</vt:lpstr>
      <vt:lpstr>Field reports</vt:lpstr>
      <vt:lpstr>Incident reports </vt:lpstr>
      <vt:lpstr>Minutes </vt:lpstr>
      <vt:lpstr>Lab reports </vt:lpstr>
      <vt:lpstr>Progress or status reports</vt:lpstr>
      <vt:lpstr>Introduction – progress report</vt:lpstr>
      <vt:lpstr>Discussion – progress report</vt:lpstr>
      <vt:lpstr>Organization – progress report</vt:lpstr>
      <vt:lpstr>Conclusion – progress report</vt:lpstr>
    </vt:vector>
  </TitlesOfParts>
  <Company>Tarrant County College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Progress Reports</dc:title>
  <dc:creator>angela.chilton</dc:creator>
  <cp:lastModifiedBy>Julia Quarles</cp:lastModifiedBy>
  <cp:revision>26</cp:revision>
  <dcterms:created xsi:type="dcterms:W3CDTF">2009-04-08T21:52:13Z</dcterms:created>
  <dcterms:modified xsi:type="dcterms:W3CDTF">2020-08-10T02:35:57Z</dcterms:modified>
</cp:coreProperties>
</file>